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3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13"/>
  </p:notesMasterIdLst>
  <p:sldIdLst>
    <p:sldId id="491" r:id="rId2"/>
    <p:sldId id="815" r:id="rId3"/>
    <p:sldId id="816" r:id="rId4"/>
    <p:sldId id="837" r:id="rId5"/>
    <p:sldId id="838" r:id="rId6"/>
    <p:sldId id="810" r:id="rId7"/>
    <p:sldId id="817" r:id="rId8"/>
    <p:sldId id="839" r:id="rId9"/>
    <p:sldId id="840" r:id="rId10"/>
    <p:sldId id="818" r:id="rId11"/>
    <p:sldId id="841" r:id="rId12"/>
  </p:sldIdLst>
  <p:sldSz cx="9144000" cy="6858000" type="screen4x3"/>
  <p:notesSz cx="6858000" cy="9144000"/>
  <p:custDataLst>
    <p:tags r:id="rId14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D309"/>
    <a:srgbClr val="16AD07"/>
    <a:srgbClr val="439340"/>
    <a:srgbClr val="844ACA"/>
    <a:srgbClr val="4F2683"/>
    <a:srgbClr val="595959"/>
    <a:srgbClr val="EEBB00"/>
    <a:srgbClr val="FFFFFF"/>
    <a:srgbClr val="807F83"/>
    <a:srgbClr val="E7DC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386" autoAdjust="0"/>
    <p:restoredTop sz="86259" autoAdjust="0"/>
  </p:normalViewPr>
  <p:slideViewPr>
    <p:cSldViewPr snapToGrid="0" snapToObjects="1">
      <p:cViewPr varScale="1">
        <p:scale>
          <a:sx n="79" d="100"/>
          <a:sy n="79" d="100"/>
        </p:scale>
        <p:origin x="1368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20745B4B-B89A-439C-9663-128B106D7A56}" type="datetimeFigureOut">
              <a:rPr lang="en-US" altLang="en-US"/>
              <a:pPr>
                <a:defRPr/>
              </a:pPr>
              <a:t>6/21/19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 noProof="0"/>
              <a:t>Click to edit Master text styles</a:t>
            </a:r>
          </a:p>
          <a:p>
            <a:pPr lvl="1"/>
            <a:r>
              <a:rPr lang="en-CA" noProof="0"/>
              <a:t>Second level</a:t>
            </a:r>
          </a:p>
          <a:p>
            <a:pPr lvl="2"/>
            <a:r>
              <a:rPr lang="en-CA" noProof="0"/>
              <a:t>Third level</a:t>
            </a:r>
          </a:p>
          <a:p>
            <a:pPr lvl="3"/>
            <a:r>
              <a:rPr lang="en-CA" noProof="0"/>
              <a:t>Fourth level</a:t>
            </a:r>
          </a:p>
          <a:p>
            <a:pPr lvl="4"/>
            <a:r>
              <a:rPr lang="en-CA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C5DB4234-5A14-444F-947D-74625D0609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07781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11756BE2-FCF3-40EF-A688-89FD82AF82A6}" type="slidenum">
              <a:rPr lang="en-US" altLang="en-US"/>
              <a:pPr eaLnBrk="1" hangingPunct="1">
                <a:spcBef>
                  <a:spcPct val="0"/>
                </a:spcBef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03056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DB4234-5A14-444F-947D-74625D06097D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69887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11756BE2-FCF3-40EF-A688-89FD82AF82A6}" type="slidenum">
              <a:rPr lang="en-US" altLang="en-US"/>
              <a:pPr eaLnBrk="1" hangingPunct="1">
                <a:spcBef>
                  <a:spcPct val="0"/>
                </a:spcBef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7616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DB4234-5A14-444F-947D-74625D06097D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38813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DB4234-5A14-444F-947D-74625D06097D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6565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DB4234-5A14-444F-947D-74625D06097D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72299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DB4234-5A14-444F-947D-74625D06097D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45627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DB4234-5A14-444F-947D-74625D06097D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8441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DB4234-5A14-444F-947D-74625D06097D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37337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DB4234-5A14-444F-947D-74625D06097D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46879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DB4234-5A14-444F-947D-74625D06097D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8438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34D2B1-A803-4DCD-B07A-B314CE2C82CE}" type="datetimeFigureOut">
              <a:rPr lang="en-US" altLang="en-US"/>
              <a:pPr>
                <a:defRPr/>
              </a:pPr>
              <a:t>6/21/19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438A8-2DA3-428E-BFA7-6C220FA5DA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3818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FF7C98-AB59-43AC-AA34-9AC9CA350677}" type="datetimeFigureOut">
              <a:rPr lang="en-US" altLang="en-US"/>
              <a:pPr>
                <a:defRPr/>
              </a:pPr>
              <a:t>6/21/19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99874D-9BF2-495C-944B-0C668C3E6F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6926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939A1C-63D0-418F-B4CA-70C96DBC812E}" type="datetimeFigureOut">
              <a:rPr lang="en-US" altLang="en-US"/>
              <a:pPr>
                <a:defRPr/>
              </a:pPr>
              <a:t>6/21/19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E802E-C7D4-4CD6-BB2B-B5D56116A9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6512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C9C30-0923-4941-B7E6-05A859F5F8E2}" type="datetimeFigureOut">
              <a:rPr lang="en-US" altLang="en-US"/>
              <a:pPr>
                <a:defRPr/>
              </a:pPr>
              <a:t>6/21/19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639E66-0163-4DDB-990C-871B07C1AC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8753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51EC05-18B6-4033-B99B-6CD5DDD8D208}" type="datetimeFigureOut">
              <a:rPr lang="en-US" altLang="en-US"/>
              <a:pPr>
                <a:defRPr/>
              </a:pPr>
              <a:t>6/21/19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56B0BA-FDB9-4E02-A7CB-FADAF8AA1C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0427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D16263-CC68-4FC4-AC7E-BE724C9A06F5}" type="datetimeFigureOut">
              <a:rPr lang="en-US" altLang="en-US"/>
              <a:pPr>
                <a:defRPr/>
              </a:pPr>
              <a:t>6/21/19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D1A6A-054C-4B39-80A2-140E0BC318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2821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2C11ED-0B98-4A41-8673-0A608DA274AB}" type="datetimeFigureOut">
              <a:rPr lang="en-US" altLang="en-US"/>
              <a:pPr>
                <a:defRPr/>
              </a:pPr>
              <a:t>6/21/19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60E202-8288-4AD3-86AD-A74925A822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631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C9334-FEAF-4B7A-B1F4-D500762C2B45}" type="datetimeFigureOut">
              <a:rPr lang="en-US" altLang="en-US"/>
              <a:pPr>
                <a:defRPr/>
              </a:pPr>
              <a:t>6/21/19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FFF337-E0D4-4BD8-AAEC-16227D1356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5500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34CB88-69DB-426F-A8A2-A24C14950557}" type="datetimeFigureOut">
              <a:rPr lang="en-US" altLang="en-US"/>
              <a:pPr>
                <a:defRPr/>
              </a:pPr>
              <a:t>6/21/19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C27170-ED80-4A24-9187-B2F57B56E8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7606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1E05F9-B0E5-4E52-9067-A81BD09A4D79}" type="datetimeFigureOut">
              <a:rPr lang="en-US" altLang="en-US"/>
              <a:pPr>
                <a:defRPr/>
              </a:pPr>
              <a:t>6/21/19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AF3D51-6CEC-40C4-B22B-975668CF8E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0359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45F166-BE31-4BDD-B6C2-44068976C213}" type="datetimeFigureOut">
              <a:rPr lang="en-US" altLang="en-US"/>
              <a:pPr>
                <a:defRPr/>
              </a:pPr>
              <a:t>6/21/19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101672-B3BA-40AA-9784-2B54D1C2C4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643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en-US"/>
              <a:t>Click to edit Master title style</a:t>
            </a:r>
            <a:endParaRPr lang="en-US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en-US"/>
              <a:t>Click to edit Master text styles</a:t>
            </a:r>
          </a:p>
          <a:p>
            <a:pPr lvl="1"/>
            <a:r>
              <a:rPr lang="en-CA" altLang="en-US"/>
              <a:t>Second level</a:t>
            </a:r>
          </a:p>
          <a:p>
            <a:pPr lvl="2"/>
            <a:r>
              <a:rPr lang="en-CA" altLang="en-US"/>
              <a:t>Third level</a:t>
            </a:r>
          </a:p>
          <a:p>
            <a:pPr lvl="3"/>
            <a:r>
              <a:rPr lang="en-CA" altLang="en-US"/>
              <a:t>Fourth level</a:t>
            </a:r>
          </a:p>
          <a:p>
            <a:pPr lvl="4"/>
            <a:r>
              <a:rPr lang="en-CA" altLang="en-US"/>
              <a:t>Fifth level</a:t>
            </a:r>
            <a:endParaRPr lang="en-US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545B199-FE93-4265-8466-6C21DC753969}" type="datetimeFigureOut">
              <a:rPr lang="en-US" altLang="en-US"/>
              <a:pPr>
                <a:defRPr/>
              </a:pPr>
              <a:t>6/21/19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6A85951-E771-4C4E-936C-B595555C8F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4063042"/>
          </a:xfrm>
          <a:prstGeom prst="rect">
            <a:avLst/>
          </a:prstGeom>
          <a:solidFill>
            <a:srgbClr val="4F268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TextBox 11"/>
          <p:cNvSpPr txBox="1"/>
          <p:nvPr/>
        </p:nvSpPr>
        <p:spPr>
          <a:xfrm>
            <a:off x="2489886" y="4200461"/>
            <a:ext cx="4421402" cy="181588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Barbara Fenesi, Ph.D.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Assistant Professor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Faculty of Education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Brain Mind Institute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WEBB Lab - webbresearch.ca</a:t>
            </a:r>
          </a:p>
        </p:txBody>
      </p:sp>
      <p:sp>
        <p:nvSpPr>
          <p:cNvPr id="2053" name="TextBox 4"/>
          <p:cNvSpPr txBox="1">
            <a:spLocks noChangeArrowheads="1"/>
          </p:cNvSpPr>
          <p:nvPr/>
        </p:nvSpPr>
        <p:spPr bwMode="auto">
          <a:xfrm>
            <a:off x="0" y="1243944"/>
            <a:ext cx="91440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CA" alt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Demystifying Skill Development in Education Research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3989716"/>
            <a:ext cx="9144000" cy="7332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4193" y="6090249"/>
            <a:ext cx="2295036" cy="65982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1301751"/>
          </a:xfrm>
          <a:prstGeom prst="rect">
            <a:avLst/>
          </a:prstGeom>
          <a:solidFill>
            <a:srgbClr val="4F2683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4500" b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you feature this skill on a resume/CV?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249802-C757-4741-B7BB-85D70B3B1EB3}"/>
              </a:ext>
            </a:extLst>
          </p:cNvPr>
          <p:cNvSpPr txBox="1"/>
          <p:nvPr/>
        </p:nvSpPr>
        <p:spPr>
          <a:xfrm>
            <a:off x="424541" y="1583872"/>
            <a:ext cx="834390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1. Buzz words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(use with caution)</a:t>
            </a:r>
            <a:endParaRPr lang="en-US" sz="30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Cutting-edge technology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Advanced neuroimaging </a:t>
            </a:r>
          </a:p>
          <a:p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2. Emphasize how the technology is facilitating interdisciplinary research</a:t>
            </a:r>
          </a:p>
          <a:p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3. Emphasize the diversity of skills you’re offering trainees</a:t>
            </a:r>
          </a:p>
        </p:txBody>
      </p:sp>
    </p:spTree>
    <p:extLst>
      <p:ext uri="{BB962C8B-B14F-4D97-AF65-F5344CB8AC3E}">
        <p14:creationId xmlns:p14="http://schemas.microsoft.com/office/powerpoint/2010/main" val="1082562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4063042"/>
          </a:xfrm>
          <a:prstGeom prst="rect">
            <a:avLst/>
          </a:prstGeom>
          <a:solidFill>
            <a:srgbClr val="4F268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TextBox 11"/>
          <p:cNvSpPr txBox="1"/>
          <p:nvPr/>
        </p:nvSpPr>
        <p:spPr>
          <a:xfrm>
            <a:off x="2279764" y="4200461"/>
            <a:ext cx="4841646" cy="181588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Barbara Fenesi, Ph.D.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Assistant Professor, Faculty of Education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Brain Mind Institute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WEBB Lab -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webbresearch.ca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bfenesi@uwo.ca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53" name="TextBox 4"/>
          <p:cNvSpPr txBox="1">
            <a:spLocks noChangeArrowheads="1"/>
          </p:cNvSpPr>
          <p:nvPr/>
        </p:nvSpPr>
        <p:spPr bwMode="auto">
          <a:xfrm>
            <a:off x="0" y="1048001"/>
            <a:ext cx="9144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CA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  <a:endParaRPr lang="en-CA" altLang="en-US" sz="6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3989716"/>
            <a:ext cx="9144000" cy="7332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4193" y="6090249"/>
            <a:ext cx="2295036" cy="6598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5727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A25053-BB8F-BB47-A25A-79B34A46F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1301751"/>
          </a:xfrm>
          <a:prstGeom prst="rect">
            <a:avLst/>
          </a:prstGeom>
          <a:solidFill>
            <a:srgbClr val="4F2683"/>
          </a:solidFill>
          <a:ln>
            <a:noFill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5000" b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research program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DE92EC-DD88-C443-BF8E-48CBD5725843}"/>
              </a:ext>
            </a:extLst>
          </p:cNvPr>
          <p:cNvSpPr txBox="1"/>
          <p:nvPr/>
        </p:nvSpPr>
        <p:spPr>
          <a:xfrm>
            <a:off x="236220" y="1640683"/>
            <a:ext cx="8671560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To understand how classroom-based physical activity impacts student success.</a:t>
            </a:r>
          </a:p>
        </p:txBody>
      </p:sp>
    </p:spTree>
    <p:extLst>
      <p:ext uri="{BB962C8B-B14F-4D97-AF65-F5344CB8AC3E}">
        <p14:creationId xmlns:p14="http://schemas.microsoft.com/office/powerpoint/2010/main" val="23925139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1301751"/>
          </a:xfrm>
          <a:prstGeom prst="rect">
            <a:avLst/>
          </a:prstGeom>
          <a:solidFill>
            <a:srgbClr val="4F2683"/>
          </a:solidFill>
          <a:ln>
            <a:noFill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5000" b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research program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EB5E8F-1BE7-8444-9F8F-6BECCAD3E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6278" y="1760586"/>
            <a:ext cx="4591443" cy="4591443"/>
          </a:xfrm>
          <a:prstGeom prst="round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680467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E230FA-B070-F948-B3CF-79A56D4185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59327"/>
            <a:ext cx="9144000" cy="6858001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1301751"/>
          </a:xfrm>
          <a:prstGeom prst="rect">
            <a:avLst/>
          </a:prstGeom>
          <a:solidFill>
            <a:srgbClr val="4F2683"/>
          </a:solidFill>
          <a:ln>
            <a:noFill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5000" b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Functional brain imaging</a:t>
            </a:r>
          </a:p>
        </p:txBody>
      </p:sp>
    </p:spTree>
    <p:extLst>
      <p:ext uri="{BB962C8B-B14F-4D97-AF65-F5344CB8AC3E}">
        <p14:creationId xmlns:p14="http://schemas.microsoft.com/office/powerpoint/2010/main" val="1861408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1301751"/>
          </a:xfrm>
          <a:prstGeom prst="rect">
            <a:avLst/>
          </a:prstGeom>
          <a:solidFill>
            <a:srgbClr val="4F2683"/>
          </a:solidFill>
          <a:ln>
            <a:noFill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500" b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Functional near infrared spectroscopy (</a:t>
            </a:r>
            <a:r>
              <a:rPr lang="en-US" sz="4500" b="1" dirty="0" err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fNIRS</a:t>
            </a:r>
            <a:r>
              <a:rPr lang="en-US" sz="4500" b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B9BFEE-4DB9-DB48-B8AE-CA25DF8037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01751"/>
            <a:ext cx="4444999" cy="55562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684C74-2CF1-3240-B1D7-DF83AFFABF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7171" y="1301750"/>
            <a:ext cx="5306829" cy="55562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E9BE79-FF2A-AA4B-9125-1DC79BA747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8981" y="1845125"/>
            <a:ext cx="5060044" cy="452628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07620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1A05F62-F514-9E44-A292-6F824D4972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301751"/>
          </a:xfrm>
          <a:prstGeom prst="rect">
            <a:avLst/>
          </a:prstGeom>
          <a:solidFill>
            <a:srgbClr val="4F2683"/>
          </a:solidFill>
          <a:ln>
            <a:noFill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500" b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did you achieve this skill?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C8E0E4-2274-F94E-BE55-99110C84886B}"/>
              </a:ext>
            </a:extLst>
          </p:cNvPr>
          <p:cNvSpPr txBox="1"/>
          <p:nvPr/>
        </p:nvSpPr>
        <p:spPr>
          <a:xfrm>
            <a:off x="449036" y="1883497"/>
            <a:ext cx="824592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itchFamily="2" charset="2"/>
              <a:buChar char="§"/>
            </a:pP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Immersion </a:t>
            </a:r>
          </a:p>
          <a:p>
            <a:pPr marL="685800" indent="-685800">
              <a:buFont typeface="Wingdings" pitchFamily="2" charset="2"/>
              <a:buChar char="§"/>
            </a:pPr>
            <a:endParaRPr lang="en-US" sz="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buFont typeface="Wingdings" pitchFamily="2" charset="2"/>
              <a:buChar char="§"/>
            </a:pPr>
            <a:endParaRPr lang="en-US" sz="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buFont typeface="Wingdings" pitchFamily="2" charset="2"/>
              <a:buChar char="§"/>
            </a:pP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Build a team </a:t>
            </a:r>
          </a:p>
          <a:p>
            <a:pPr marL="685800" indent="-685800">
              <a:buFont typeface="Wingdings" pitchFamily="2" charset="2"/>
              <a:buChar char="§"/>
            </a:pPr>
            <a:endParaRPr lang="en-US" sz="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buFont typeface="Wingdings" pitchFamily="2" charset="2"/>
              <a:buChar char="§"/>
            </a:pPr>
            <a:endParaRPr lang="en-US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02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1301751"/>
          </a:xfrm>
          <a:prstGeom prst="rect">
            <a:avLst/>
          </a:prstGeom>
          <a:solidFill>
            <a:srgbClr val="4F2683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4500" b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Were there any barriers to achieving this skill?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8D0BB76-4A26-7B44-A1BE-C48928D5BB76}"/>
              </a:ext>
            </a:extLst>
          </p:cNvPr>
          <p:cNvSpPr txBox="1"/>
          <p:nvPr/>
        </p:nvSpPr>
        <p:spPr>
          <a:xfrm>
            <a:off x="449036" y="1883497"/>
            <a:ext cx="824592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itchFamily="2" charset="2"/>
              <a:buChar char="§"/>
            </a:pP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Immersion </a:t>
            </a:r>
          </a:p>
          <a:p>
            <a:pPr marL="685800" indent="-685800">
              <a:buFont typeface="Wingdings" pitchFamily="2" charset="2"/>
              <a:buChar char="§"/>
            </a:pPr>
            <a:endParaRPr lang="en-US" sz="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buFont typeface="Wingdings" pitchFamily="2" charset="2"/>
              <a:buChar char="§"/>
            </a:pPr>
            <a:endParaRPr lang="en-US" sz="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buFont typeface="Wingdings" pitchFamily="2" charset="2"/>
              <a:buChar char="§"/>
            </a:pP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Resources</a:t>
            </a:r>
          </a:p>
          <a:p>
            <a:pPr marL="1143000" lvl="1" indent="-685800">
              <a:buFont typeface="Wingdings" pitchFamily="2" charset="2"/>
              <a:buChar char="§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Scrappy and resourceful</a:t>
            </a:r>
          </a:p>
          <a:p>
            <a:pPr marL="685800" indent="-685800">
              <a:buFont typeface="Wingdings" pitchFamily="2" charset="2"/>
              <a:buChar char="§"/>
            </a:pPr>
            <a:endParaRPr lang="en-US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406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1301751"/>
          </a:xfrm>
          <a:prstGeom prst="rect">
            <a:avLst/>
          </a:prstGeom>
          <a:solidFill>
            <a:srgbClr val="4F2683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4500" b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 utility of this skill in academia?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8D0BB76-4A26-7B44-A1BE-C48928D5BB76}"/>
              </a:ext>
            </a:extLst>
          </p:cNvPr>
          <p:cNvSpPr txBox="1"/>
          <p:nvPr/>
        </p:nvSpPr>
        <p:spPr>
          <a:xfrm>
            <a:off x="2151289" y="3185248"/>
            <a:ext cx="48414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Interdisciplinary </a:t>
            </a:r>
          </a:p>
        </p:txBody>
      </p:sp>
    </p:spTree>
    <p:extLst>
      <p:ext uri="{BB962C8B-B14F-4D97-AF65-F5344CB8AC3E}">
        <p14:creationId xmlns:p14="http://schemas.microsoft.com/office/powerpoint/2010/main" val="2197865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1301751"/>
          </a:xfrm>
          <a:prstGeom prst="rect">
            <a:avLst/>
          </a:prstGeom>
          <a:solidFill>
            <a:srgbClr val="4F2683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4500" b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 utility of this skill in </a:t>
            </a:r>
            <a:r>
              <a:rPr lang="en-US" sz="45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industry?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0C30CC-6103-7F4E-AF24-9F748DFC6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9507" y="2334986"/>
            <a:ext cx="3604986" cy="360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04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68"/>
  <p:tag name="ARTICULATE_PROJECT_OPE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34421</TotalTime>
  <Words>184</Words>
  <Application>Microsoft Macintosh PowerPoint</Application>
  <PresentationFormat>On-screen Show (4:3)</PresentationFormat>
  <Paragraphs>51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McMaster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Effective multimedia design A key component of blended learning environments</dc:title>
  <dc:creator>Barbara Fenesi</dc:creator>
  <cp:lastModifiedBy>Barbara Fenesi</cp:lastModifiedBy>
  <cp:revision>1917</cp:revision>
  <dcterms:created xsi:type="dcterms:W3CDTF">2013-03-15T20:08:32Z</dcterms:created>
  <dcterms:modified xsi:type="dcterms:W3CDTF">2019-06-21T15:10:22Z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C47790CB-D06F-40B7-86B8-5F76E614159C</vt:lpwstr>
  </property>
  <property fmtid="{D5CDD505-2E9C-101B-9397-08002B2CF9AE}" pid="3" name="ArticulatePath">
    <vt:lpwstr>Research Talk_CRC_V7_Paulina-PRedit</vt:lpwstr>
  </property>
</Properties>
</file>